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86" r:id="rId2"/>
    <p:sldId id="287" r:id="rId3"/>
    <p:sldId id="294" r:id="rId4"/>
    <p:sldId id="288" r:id="rId5"/>
    <p:sldId id="289" r:id="rId6"/>
    <p:sldId id="290" r:id="rId7"/>
    <p:sldId id="291" r:id="rId8"/>
    <p:sldId id="292" r:id="rId9"/>
    <p:sldId id="293" r:id="rId10"/>
    <p:sldId id="295" r:id="rId11"/>
    <p:sldId id="352" r:id="rId12"/>
    <p:sldId id="353" r:id="rId13"/>
    <p:sldId id="354" r:id="rId14"/>
    <p:sldId id="355" r:id="rId15"/>
    <p:sldId id="341" r:id="rId16"/>
    <p:sldId id="342" r:id="rId17"/>
    <p:sldId id="343" r:id="rId18"/>
    <p:sldId id="346" r:id="rId19"/>
    <p:sldId id="344" r:id="rId20"/>
    <p:sldId id="357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37" r:id="rId34"/>
    <p:sldId id="330" r:id="rId35"/>
    <p:sldId id="331" r:id="rId36"/>
    <p:sldId id="332" r:id="rId37"/>
    <p:sldId id="333" r:id="rId38"/>
    <p:sldId id="334" r:id="rId39"/>
    <p:sldId id="335" r:id="rId40"/>
    <p:sldId id="302" r:id="rId41"/>
    <p:sldId id="328" r:id="rId42"/>
    <p:sldId id="329" r:id="rId43"/>
    <p:sldId id="308" r:id="rId44"/>
    <p:sldId id="309" r:id="rId45"/>
    <p:sldId id="296" r:id="rId46"/>
    <p:sldId id="267" r:id="rId47"/>
    <p:sldId id="268" r:id="rId48"/>
    <p:sldId id="269" r:id="rId49"/>
    <p:sldId id="270" r:id="rId50"/>
    <p:sldId id="281" r:id="rId51"/>
    <p:sldId id="282" r:id="rId52"/>
    <p:sldId id="283" r:id="rId53"/>
    <p:sldId id="284" r:id="rId54"/>
    <p:sldId id="285" r:id="rId55"/>
    <p:sldId id="347" r:id="rId56"/>
    <p:sldId id="345" r:id="rId57"/>
    <p:sldId id="348" r:id="rId58"/>
    <p:sldId id="351" r:id="rId59"/>
    <p:sldId id="350" r:id="rId60"/>
    <p:sldId id="3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FEF2-5BA4-47D9-BC75-27C910CA45B0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2466D-C48F-436A-B3C5-5EBC5678C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4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08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9762124a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9762124a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9762124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9762124a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9762124a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9762124a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9762124a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9762124a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10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5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81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94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08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14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18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04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26FE-13DD-438A-97E4-D44077859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5045-F094-455B-9362-6C59194FB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8AC9-66E2-4183-834C-C1ABB48D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00D1-E174-4723-91B5-34912104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83DA-DF31-4935-ACE5-1B0D938C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6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0355-6EF3-49A7-B34C-7CA52E27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B1C49-C80F-46ED-823B-420A277E4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9AC4-BA7C-4F6A-9DCE-FDC688A3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B13BF-52D8-4609-8626-F86FB283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9A89-A358-4A37-8558-A54E4D9D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5E104-501A-4F47-B605-5EC353A44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ADEAD-3082-44FC-AA36-1E4A33BDD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72A50-F267-4176-8796-86FC0C13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0FF3-7A40-4667-A3A0-B332BAD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3FF6-5DB7-4133-B074-44C72D25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91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762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DF33-9F77-4EA0-93D7-7F1C9725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8CD-3C48-4EE2-BDF6-31E586EA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6B09-A048-44F0-A71F-F21C41DC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7EE3B-009A-4F75-91B4-A11A6322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2CE30-00A6-4228-B052-9CC3BB8C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ABE3-DCD8-4602-9EED-C40B2CF2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B83F6-2438-4A7C-AD7F-344868C4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6933-C44F-4B4A-BF4D-94B9FD4E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32EE-02B2-4688-B310-79061CE5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297B1-EA4D-446D-B3CC-3280E07D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142E-2FAF-4FBA-9602-89C25A21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1E4D-16E1-42AE-AAAF-FABE5DCEA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776AE-D69E-44F9-8056-7D8D41F62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7CDE8-9FAA-404B-95BC-2C77280F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08C6-1684-4352-93A8-B16B698F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A2092-2379-42D7-85F5-B07C0FEF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5FB6-61D5-4C10-B732-13773BF4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048BC-F045-4382-A74F-3A280FCC3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C4481-81ED-4EE2-AF70-E50F4FBE0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F90FA-F814-45A0-9C3E-442C81631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EA42C-8E5C-4093-9422-B9170753E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D7CA8-F8BB-49A4-A370-5623DA418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73CB2-CDFF-4EA9-BB1C-5905A468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D2395-0EC8-4D9D-B956-AB271423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2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A0A-7541-4E37-A830-132D5F17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A8359-36F7-4B0E-BF29-6A98ADF9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1B5B0-A0CF-4952-BDAC-82833C4E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2D35B-D22B-4E7D-8766-A70349AA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9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4AB26-82E4-4728-90FB-CFE990A3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6A091-C57C-4CEF-87F4-A22342AE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F8F27-C716-445A-8E55-104F449D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7E0E-2495-45BE-8317-2B178657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7A78-A8AA-4CE5-992D-8BC7935A1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B8961-6C3E-4036-A37B-92FC27ACD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99C67-4ED3-4113-BF6B-03A5A56D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643F4-573A-4988-A260-AC4B6D5D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F5FD-D35A-4457-A628-DAD0879C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225D-2D94-42A4-8BD5-CBEDBE33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3CFC2-6BDA-44FC-9661-75A658860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932CB-6E5E-43BD-B723-3810BA648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045D7-4456-4776-A9A4-5AA8A214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20AFE-0316-46AB-9213-31B64A48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1DDFE-2B86-4773-B10D-344B7460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0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6296F-97E5-46F5-A319-F27E271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A772-DA9E-4079-9B88-0022797E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0C5D-8FE3-4AA4-B7B0-04D7016B2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151CB-365E-49E1-A99D-776AA8D9A155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7CACC-61DC-49BA-8381-AE3FC26DA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EEBCE-5EFF-4CA6-AD20-BDF61746B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62477-2180-4EC4-A9BB-49D014ADC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A142-64FF-40C5-A40E-7CE2ED75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1C7C-D0DB-4F92-BF66-4B6A066E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Powerful supervised algorithm for both classification and regression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Represent rules in the form of a tree structure which can be understood by humans.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93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7E32-CE25-44C2-B1E6-5CB57885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81A6F-61BA-440B-8D07-5F11E0FF7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E6EA-4E14-2B9A-7F8C-44365D9B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3813-9AFA-D3DB-875C-43E776131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KNN is a </a:t>
            </a:r>
            <a:r>
              <a:rPr lang="en-US" b="1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supervised machine learning algorithm</a:t>
            </a:r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 that excels at classification and regression tasks.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The KNN algorithm works based on the idea that similar things are closer to each other.</a:t>
            </a:r>
          </a:p>
          <a:p>
            <a:r>
              <a:rPr lang="en-US" dirty="0"/>
              <a:t>choose an odd value of k if the number of classes is even, apply the elbow method to select the value of and use Cross Validation technique</a:t>
            </a:r>
          </a:p>
          <a:p>
            <a:r>
              <a:rPr lang="en-US" dirty="0"/>
              <a:t>Lazy learning</a:t>
            </a:r>
          </a:p>
        </p:txBody>
      </p:sp>
    </p:spTree>
    <p:extLst>
      <p:ext uri="{BB962C8B-B14F-4D97-AF65-F5344CB8AC3E}">
        <p14:creationId xmlns:p14="http://schemas.microsoft.com/office/powerpoint/2010/main" val="39155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line graph&#10;&#10;Description automatically generated">
            <a:extLst>
              <a:ext uri="{FF2B5EF4-FFF2-40B4-BE49-F238E27FC236}">
                <a16:creationId xmlns:a16="http://schemas.microsoft.com/office/drawing/2014/main" id="{26A0F3ED-393E-84B9-D59D-FCE2D794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627" y="2055707"/>
            <a:ext cx="4769987" cy="3898054"/>
          </a:xfrm>
          <a:prstGeom prst="rect">
            <a:avLst/>
          </a:prstGeom>
          <a:noFill/>
        </p:spPr>
      </p:pic>
      <p:pic>
        <p:nvPicPr>
          <p:cNvPr id="5" name="Picture 4" descr="Distance Metrics for Machine Learning">
            <a:extLst>
              <a:ext uri="{FF2B5EF4-FFF2-40B4-BE49-F238E27FC236}">
                <a16:creationId xmlns:a16="http://schemas.microsoft.com/office/drawing/2014/main" id="{D99D2900-5221-2A9C-D718-FFDFA98EC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3722"/>
            <a:ext cx="5541903" cy="4689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58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13B3-4D61-DC8D-7AAB-53490613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KNN works</a:t>
            </a:r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474B72D7-BBFE-0359-55AF-EF18283A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3553"/>
            <a:ext cx="10515600" cy="36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4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33B2-1E4C-4693-A5AC-F6118503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AEAD-6B8F-4EBF-A0A5-9A959CC7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B6DF-1638-EF5B-A56E-71E8FABA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6155-B0E9-356F-8CB6-574AC0A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Naive Bayes is a probabilistic classifier based on Bayes' Theorem.</a:t>
            </a:r>
          </a:p>
          <a:p>
            <a:r>
              <a:rPr lang="en-US" dirty="0"/>
              <a:t>Works well with high-dimensional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CDAA7-B214-4152-1956-C697D52F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20" y="3001991"/>
            <a:ext cx="6267218" cy="343778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51FAC-E84D-BED4-BBD2-4557CEC7B4C2}"/>
              </a:ext>
            </a:extLst>
          </p:cNvPr>
          <p:cNvSpPr txBox="1"/>
          <p:nvPr/>
        </p:nvSpPr>
        <p:spPr>
          <a:xfrm>
            <a:off x="7418717" y="3553461"/>
            <a:ext cx="40141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P(A∣B) is the posterior probability of class A given predictor 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P(B∣A) is the likelihood of predictor B given class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P(A) is the prior probability of class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P(B)is the prior probability of predictor B.</a:t>
            </a:r>
          </a:p>
        </p:txBody>
      </p:sp>
    </p:spTree>
    <p:extLst>
      <p:ext uri="{BB962C8B-B14F-4D97-AF65-F5344CB8AC3E}">
        <p14:creationId xmlns:p14="http://schemas.microsoft.com/office/powerpoint/2010/main" val="166900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0CA3-2397-49F0-C911-8E6D7E89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Naïve Bayes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34AF-5FB9-AA7F-7C19-291AF556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Naive Bayes: Assumes that the features follow a normal distribution.(Here we calculate the probability density)</a:t>
            </a:r>
          </a:p>
          <a:p>
            <a:r>
              <a:rPr lang="en-US" dirty="0"/>
              <a:t>Multinomial Naive Bayes: Used for discrete data like word counts in text classification.</a:t>
            </a:r>
          </a:p>
          <a:p>
            <a:r>
              <a:rPr lang="en-US" dirty="0"/>
              <a:t>Bernoulli Naive Bayes: Used for binary/Boolean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9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83DE-23B7-D0D7-FEBE-6ED39CF0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Naïve bayes Algorithm works?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60DA43-8909-4A89-4276-B9870A393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3" y="2067265"/>
            <a:ext cx="8599714" cy="297618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6932F-AA63-27DD-A5DF-96D278356FC3}"/>
              </a:ext>
            </a:extLst>
          </p:cNvPr>
          <p:cNvSpPr txBox="1"/>
          <p:nvPr/>
        </p:nvSpPr>
        <p:spPr>
          <a:xfrm>
            <a:off x="315148" y="1690688"/>
            <a:ext cx="2928795" cy="4174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0" spc="25" dirty="0">
                <a:solidFill>
                  <a:srgbClr val="383838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Frequency Table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0" spc="25" dirty="0">
                <a:solidFill>
                  <a:srgbClr val="383838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Likelihood Table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0" spc="25" dirty="0">
                <a:solidFill>
                  <a:srgbClr val="383838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800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 Naive Bayesian equation to calculate the posterior probability for each class. </a:t>
            </a:r>
          </a:p>
          <a:p>
            <a:pPr marL="285750" indent="-285750">
              <a:lnSpc>
                <a:spcPts val="27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class with the highest posterior probability is the outcome of the prediction.</a:t>
            </a:r>
            <a:endParaRPr lang="en-US" sz="1800" b="1" kern="0" spc="25" dirty="0">
              <a:solidFill>
                <a:srgbClr val="383838"/>
              </a:solidFill>
              <a:effectLst/>
              <a:highlight>
                <a:srgbClr val="FFFFFF"/>
              </a:highlight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C5642-B3CA-38E6-D3EC-F1B6F6D2ACD5}"/>
              </a:ext>
            </a:extLst>
          </p:cNvPr>
          <p:cNvSpPr txBox="1"/>
          <p:nvPr/>
        </p:nvSpPr>
        <p:spPr>
          <a:xfrm>
            <a:off x="5178878" y="4165700"/>
            <a:ext cx="6134100" cy="2653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Times New Roman" panose="02020603050405020304" pitchFamily="18" charset="0"/>
              </a:rPr>
              <a:t>P(Yes | Sunny) = P( Sunny | Yes) * P(Yes) / P (Sunny)</a:t>
            </a:r>
          </a:p>
          <a:p>
            <a:pPr>
              <a:lnSpc>
                <a:spcPts val="2700"/>
              </a:lnSpc>
              <a:spcAft>
                <a:spcPts val="800"/>
              </a:spcAft>
            </a:pPr>
            <a:r>
              <a:rPr lang="en-US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Times New Roman" panose="02020603050405020304" pitchFamily="18" charset="0"/>
              </a:rPr>
              <a:t>P (Sunny |Yes) = 3/9 = 0.33</a:t>
            </a:r>
          </a:p>
          <a:p>
            <a:pPr>
              <a:lnSpc>
                <a:spcPts val="2700"/>
              </a:lnSpc>
              <a:spcAft>
                <a:spcPts val="800"/>
              </a:spcAft>
            </a:pPr>
            <a:r>
              <a:rPr lang="en-US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Times New Roman" panose="02020603050405020304" pitchFamily="18" charset="0"/>
              </a:rPr>
              <a:t>P(Sunny) = 5/14 = 0.36</a:t>
            </a:r>
          </a:p>
          <a:p>
            <a:pPr>
              <a:lnSpc>
                <a:spcPts val="2700"/>
              </a:lnSpc>
              <a:spcAft>
                <a:spcPts val="800"/>
              </a:spcAft>
            </a:pPr>
            <a:r>
              <a:rPr lang="en-US" kern="0" spc="25" dirty="0">
                <a:solidFill>
                  <a:srgbClr val="383838"/>
                </a:solidFill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Times New Roman" panose="02020603050405020304" pitchFamily="18" charset="0"/>
              </a:rPr>
              <a:t>P( Yes)= 9/14 = 0.64</a:t>
            </a:r>
            <a:endParaRPr lang="en-US" kern="100" dirty="0">
              <a:highlight>
                <a:srgbClr val="FFFFFF"/>
              </a:highlight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spcAft>
                <a:spcPts val="800"/>
              </a:spcAft>
            </a:pPr>
            <a:r>
              <a:rPr lang="en-US" kern="0" spc="25" dirty="0">
                <a:solidFill>
                  <a:srgbClr val="383838"/>
                </a:solidFill>
                <a:effectLst/>
                <a:ea typeface="Times New Roman" panose="02020603050405020304" pitchFamily="18" charset="0"/>
              </a:rPr>
              <a:t>P (Yes | Sunny) = 0.33 * 0.64 / 0.36 = 0.60</a:t>
            </a:r>
          </a:p>
          <a:p>
            <a:pPr>
              <a:lnSpc>
                <a:spcPts val="2700"/>
              </a:lnSpc>
              <a:spcAft>
                <a:spcPts val="800"/>
              </a:spcAft>
            </a:pPr>
            <a:r>
              <a:rPr lang="en-US" kern="100" dirty="0">
                <a:effectLst/>
                <a:highlight>
                  <a:srgbClr val="FF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P(</a:t>
            </a:r>
            <a:r>
              <a:rPr lang="en-US" kern="100" dirty="0" err="1">
                <a:effectLst/>
                <a:highlight>
                  <a:srgbClr val="FF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Yes∣Sunny</a:t>
            </a:r>
            <a:r>
              <a:rPr lang="en-US" kern="100" dirty="0">
                <a:effectLst/>
                <a:highlight>
                  <a:srgbClr val="FF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)&gt;P(</a:t>
            </a:r>
            <a:r>
              <a:rPr lang="en-US" kern="100" dirty="0" err="1">
                <a:effectLst/>
                <a:highlight>
                  <a:srgbClr val="FF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No∣Sunny</a:t>
            </a:r>
            <a:r>
              <a:rPr lang="en-US" kern="100" dirty="0">
                <a:effectLst/>
                <a:highlight>
                  <a:srgbClr val="FFFFFF"/>
                </a:highlight>
                <a:ea typeface="Aptos" panose="020B0004020202020204" pitchFamily="34" charset="0"/>
                <a:cs typeface="Times New Roman" panose="02020603050405020304" pitchFamily="18" charset="0"/>
              </a:rPr>
              <a:t>) -&gt; prediction Yes</a:t>
            </a:r>
          </a:p>
        </p:txBody>
      </p:sp>
    </p:spTree>
    <p:extLst>
      <p:ext uri="{BB962C8B-B14F-4D97-AF65-F5344CB8AC3E}">
        <p14:creationId xmlns:p14="http://schemas.microsoft.com/office/powerpoint/2010/main" val="309567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1442-714E-DAA5-C536-1D8942BF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B401-CFDA-3C64-FCE7-D3F9D45C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P(</a:t>
            </a:r>
            <a:r>
              <a:rPr lang="en-US" dirty="0" err="1"/>
              <a:t>sunny|yes</a:t>
            </a:r>
            <a:r>
              <a:rPr lang="en-US" dirty="0"/>
              <a:t>), P(</a:t>
            </a:r>
            <a:r>
              <a:rPr lang="en-US" dirty="0" err="1"/>
              <a:t>hot|yes</a:t>
            </a:r>
            <a:r>
              <a:rPr lang="en-US" dirty="0"/>
              <a:t>), P(</a:t>
            </a:r>
            <a:r>
              <a:rPr lang="en-US" dirty="0" err="1"/>
              <a:t>overcast|yes</a:t>
            </a:r>
            <a:r>
              <a:rPr lang="en-US" dirty="0"/>
              <a:t>) P(</a:t>
            </a:r>
            <a:r>
              <a:rPr lang="en-US" dirty="0" err="1"/>
              <a:t>sunny|no</a:t>
            </a:r>
            <a:r>
              <a:rPr lang="en-US" dirty="0"/>
              <a:t>), P(</a:t>
            </a:r>
            <a:r>
              <a:rPr lang="en-US" dirty="0" err="1"/>
              <a:t>hot|no</a:t>
            </a:r>
            <a:r>
              <a:rPr lang="en-US" dirty="0"/>
              <a:t>), P(</a:t>
            </a:r>
            <a:r>
              <a:rPr lang="en-US" dirty="0" err="1"/>
              <a:t>overcast|no</a:t>
            </a:r>
            <a:r>
              <a:rPr lang="en-US" dirty="0"/>
              <a:t>) and so on…</a:t>
            </a:r>
          </a:p>
          <a:p>
            <a:r>
              <a:rPr lang="en-US" dirty="0"/>
              <a:t>The algorithm calculates these probabilities for all the features in the dataset.</a:t>
            </a:r>
          </a:p>
          <a:p>
            <a:r>
              <a:rPr lang="en-US" dirty="0"/>
              <a:t>So, during the training phase, Naive Bayes computes the probabilities and stores them, and during the testing phase, it utilizes these probabilities to make predictions on new instances.</a:t>
            </a:r>
          </a:p>
        </p:txBody>
      </p:sp>
    </p:spTree>
    <p:extLst>
      <p:ext uri="{BB962C8B-B14F-4D97-AF65-F5344CB8AC3E}">
        <p14:creationId xmlns:p14="http://schemas.microsoft.com/office/powerpoint/2010/main" val="323625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CE15-E5CE-5729-DCD0-9340D3CD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Naïve???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A579-D746-F64F-0D76-A1827979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Assumes that the features of a data point are independent of each other.</a:t>
            </a:r>
          </a:p>
          <a:p>
            <a:pPr marL="0" indent="0" algn="ctr">
              <a:buNone/>
            </a:pPr>
            <a:r>
              <a:rPr lang="en-US" sz="2400" dirty="0"/>
              <a:t>Unrealistic but Still works like a magic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577E0E3-5106-A798-D920-A2B7C6F5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4" y="3124199"/>
            <a:ext cx="5247099" cy="3095789"/>
          </a:xfrm>
          <a:prstGeom prst="rect">
            <a:avLst/>
          </a:prstGeom>
        </p:spPr>
      </p:pic>
      <p:pic>
        <p:nvPicPr>
          <p:cNvPr id="5" name="Picture 4" descr="A close up of words&#10;&#10;Description automatically generated">
            <a:extLst>
              <a:ext uri="{FF2B5EF4-FFF2-40B4-BE49-F238E27FC236}">
                <a16:creationId xmlns:a16="http://schemas.microsoft.com/office/drawing/2014/main" id="{8D200DF1-F6C7-5F09-A518-4E547438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78" y="3429000"/>
            <a:ext cx="5384713" cy="19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0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3783-8E46-4664-A72A-ED9F956A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B108D-2F8A-4E8D-8837-0934A05A6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234;p43">
            <a:extLst>
              <a:ext uri="{FF2B5EF4-FFF2-40B4-BE49-F238E27FC236}">
                <a16:creationId xmlns:a16="http://schemas.microsoft.com/office/drawing/2014/main" id="{C783558A-B417-41A7-AA92-53FEE15E2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4619" y="2123893"/>
            <a:ext cx="9143640" cy="3532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864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2899-1BA7-4C47-A90E-8F506F61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38BC-C022-4C5D-A8D6-2064E9ED0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1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35E-D0E7-4173-A72B-199D9CD9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60FE-8F92-4AAE-8D34-DAA4227ED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Ensemble learning helps improve machine learning results by combining several models.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We can use these techniques for regression as well as classification problems.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The final prediction from these </a:t>
            </a:r>
            <a:r>
              <a:rPr lang="en-US" dirty="0" err="1">
                <a:ea typeface="+mn-lt"/>
                <a:cs typeface="+mn-lt"/>
              </a:rPr>
              <a:t>ensembling</a:t>
            </a:r>
            <a:r>
              <a:rPr lang="en-US" dirty="0">
                <a:ea typeface="+mn-lt"/>
                <a:cs typeface="+mn-lt"/>
              </a:rPr>
              <a:t> techniques is obtained by combining results from several base models. 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Averaging, voting and stacking are some of the ways the results are combined to obtain a final prediction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9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6F8E9-FAC3-4B10-912C-86DCAF573B1A}"/>
              </a:ext>
            </a:extLst>
          </p:cNvPr>
          <p:cNvSpPr txBox="1">
            <a:spLocks/>
          </p:cNvSpPr>
          <p:nvPr/>
        </p:nvSpPr>
        <p:spPr>
          <a:xfrm>
            <a:off x="457200" y="668049"/>
            <a:ext cx="8490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Types of Ensemble Learning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A4244-740D-4A5F-872D-48E0A2F9913A}"/>
              </a:ext>
            </a:extLst>
          </p:cNvPr>
          <p:cNvSpPr txBox="1">
            <a:spLocks/>
          </p:cNvSpPr>
          <p:nvPr/>
        </p:nvSpPr>
        <p:spPr>
          <a:xfrm>
            <a:off x="457200" y="2096713"/>
            <a:ext cx="8490169" cy="4080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Bagging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Boosting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8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4736F3-1948-49CB-A03F-5265C5D5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Bagging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169277-2F36-44FD-A161-61417402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Step 1: Multiple subsets are made from the original information set with identical tuples, deciding on observations with replacement.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2: A base model is created on all subsets.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3: Every version is found in parallel with each training set and unbiased.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4: The very last predictions are determined by combining the forecasts from all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8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61E8-C430-4B9A-908C-5B3804CD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pic>
        <p:nvPicPr>
          <p:cNvPr id="4" name="Content Placeholder 6" descr="Image by Author">
            <a:extLst>
              <a:ext uri="{FF2B5EF4-FFF2-40B4-BE49-F238E27FC236}">
                <a16:creationId xmlns:a16="http://schemas.microsoft.com/office/drawing/2014/main" id="{1420F8D6-601F-4ABA-AAD0-FD0670DBE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108" y="1825625"/>
            <a:ext cx="7511783" cy="4351338"/>
          </a:xfrm>
        </p:spPr>
      </p:pic>
    </p:spTree>
    <p:extLst>
      <p:ext uri="{BB962C8B-B14F-4D97-AF65-F5344CB8AC3E}">
        <p14:creationId xmlns:p14="http://schemas.microsoft.com/office/powerpoint/2010/main" val="46996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D1839-ECD9-462E-B007-642B56D22856}"/>
              </a:ext>
            </a:extLst>
          </p:cNvPr>
          <p:cNvSpPr txBox="1">
            <a:spLocks/>
          </p:cNvSpPr>
          <p:nvPr/>
        </p:nvSpPr>
        <p:spPr>
          <a:xfrm>
            <a:off x="794551" y="472740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Benefits of Bagging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B8A0F1-824A-4FD5-AE65-1044D3BBE054}"/>
              </a:ext>
            </a:extLst>
          </p:cNvPr>
          <p:cNvSpPr txBox="1">
            <a:spLocks/>
          </p:cNvSpPr>
          <p:nvPr/>
        </p:nvSpPr>
        <p:spPr>
          <a:xfrm>
            <a:off x="794551" y="1901404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Reduce Overfitting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Improve Accuracy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Handles Unstable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12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C98E41-9C7A-4FA9-8F7A-F1A68060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81E182-5D53-4421-811B-86839AEE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Increased Complexity and Computational Cost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Each model needs to be trained and stored, which can be computationally expensive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47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821E21-31BA-483E-A9EE-22A16538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8BEEA8-5BEA-455A-89B7-2992F2692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Boosting is an ensemble modeling technique that attempts to build a strong classifier from the number of weak classifiers.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The main idea behind boosting is to iteratively train weak models on different subsets of the training data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It is done by building a model by using weak models in series.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models are designed to focus more on the examples that the previous models struggled to classify correctly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0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86B0-67C6-4F59-93E4-90238A97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4E7F-35EC-434A-8FB9-90002238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 Initialize weights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At the start of the process, each training example is given equal weight.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Train a weak learner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weighted training data is used to train a weak learner.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3. Error calculation: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error of the weak learner on the training data is computed.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8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64C4C9-7207-46E7-8C3F-69761056BE7D}"/>
              </a:ext>
            </a:extLst>
          </p:cNvPr>
          <p:cNvSpPr txBox="1"/>
          <p:nvPr/>
        </p:nvSpPr>
        <p:spPr>
          <a:xfrm>
            <a:off x="747943" y="2083500"/>
            <a:ext cx="60945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4. Update weights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Weights are updated according to the mistake rate of the training examples.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Misclassified examples are given higher weights, whereas correctly classified examples are given lower weights.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5. Repeat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Steps 2–4 are repeated several times. A new weak learner is trained on the updated weights of the training examples in each cycle.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C0C6B5-5E58-4A54-AA30-86ABB06D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4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2CA6-AE0E-4097-AC3A-B48BB55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8CD25-5C7E-4FFB-B71A-D2C3908E9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Defines randomness(impurity) in data 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800" b="0" strike="noStrike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First step to solve the problem of decision tree</a:t>
            </a:r>
            <a:endParaRPr lang="en-US" sz="2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4" name="Google Shape;297;p52">
            <a:extLst>
              <a:ext uri="{FF2B5EF4-FFF2-40B4-BE49-F238E27FC236}">
                <a16:creationId xmlns:a16="http://schemas.microsoft.com/office/drawing/2014/main" id="{5A64F85C-7B5C-4A28-BB3E-A2695CBC85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155" y="2941619"/>
            <a:ext cx="8916480" cy="33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81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915B-14B7-4936-B556-94BABDCB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Implementation Steps of Boosting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40CB-148B-451D-BBD3-74F2DD8E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6. Combine weak learners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final model is made up of all of the weak learners that were trained in the preceding steps. 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accuracy of each weak learner is weighted, and the final prediction is based on the weighted total of the weak learners.</a:t>
            </a:r>
            <a:endParaRPr lang="en-US" dirty="0"/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7. </a:t>
            </a:r>
            <a:r>
              <a:rPr lang="en-US" dirty="0">
                <a:ea typeface="+mn-lt"/>
                <a:cs typeface="+mn-lt"/>
              </a:rPr>
              <a:t>Forecast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finished model is used to forecast fresh instances’ class labels.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6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2FCB-CEF5-4D7F-99CD-29BE4B5E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Content Placeholder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A4AD9DAF-6575-4D57-967F-E389B0F87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02" y="1825625"/>
            <a:ext cx="7756395" cy="4351338"/>
          </a:xfrm>
        </p:spPr>
      </p:pic>
    </p:spTree>
    <p:extLst>
      <p:ext uri="{BB962C8B-B14F-4D97-AF65-F5344CB8AC3E}">
        <p14:creationId xmlns:p14="http://schemas.microsoft.com/office/powerpoint/2010/main" val="12396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1E80-7960-4136-98A0-9F01C795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Figuratively</a:t>
            </a:r>
          </a:p>
        </p:txBody>
      </p:sp>
      <p:pic>
        <p:nvPicPr>
          <p:cNvPr id="4" name="Content Placeholder 3" descr="Image by Author">
            <a:extLst>
              <a:ext uri="{FF2B5EF4-FFF2-40B4-BE49-F238E27FC236}">
                <a16:creationId xmlns:a16="http://schemas.microsoft.com/office/drawing/2014/main" id="{D67E9F40-A59C-4564-BB46-4E4ACEC5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173" y="1825625"/>
            <a:ext cx="7323653" cy="4351338"/>
          </a:xfrm>
        </p:spPr>
      </p:pic>
    </p:spTree>
    <p:extLst>
      <p:ext uri="{BB962C8B-B14F-4D97-AF65-F5344CB8AC3E}">
        <p14:creationId xmlns:p14="http://schemas.microsoft.com/office/powerpoint/2010/main" val="390811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8FC2-D418-40C3-B88F-D50CFAE5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FAB2-302B-40EF-95CB-015865DD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4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2006-B7FF-BF2E-6294-87A2C4EF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Terminologies used in SVM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D913-F40C-6796-F85F-75638598B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Support vector</a:t>
            </a:r>
          </a:p>
          <a:p>
            <a:r>
              <a:rPr lang="en-US" dirty="0">
                <a:ea typeface="+mn-lt"/>
                <a:cs typeface="+mn-lt"/>
              </a:rPr>
              <a:t>The vector points closest to the hyperplane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SVMs are named after these support vectors</a:t>
            </a: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Hyperplane</a:t>
            </a:r>
          </a:p>
          <a:p>
            <a:r>
              <a:rPr lang="en-US" dirty="0">
                <a:ea typeface="+mn-lt"/>
                <a:cs typeface="+mn-lt"/>
              </a:rPr>
              <a:t>In SVM, the hyperplane is the decision boundary in the feature space</a:t>
            </a:r>
          </a:p>
          <a:p>
            <a:r>
              <a:rPr lang="en-US" dirty="0">
                <a:ea typeface="+mn-lt"/>
                <a:cs typeface="+mn-lt"/>
              </a:rPr>
              <a:t>The dimension of the hyperplane depends upon the number of features</a:t>
            </a:r>
          </a:p>
          <a:p>
            <a:r>
              <a:rPr lang="en-US" dirty="0">
                <a:ea typeface="+mn-lt"/>
                <a:cs typeface="+mn-lt"/>
              </a:rPr>
              <a:t>If the number of input features is two, then the hyperplane is just a line</a:t>
            </a:r>
          </a:p>
          <a:p>
            <a:r>
              <a:rPr lang="en-US" dirty="0">
                <a:ea typeface="+mn-lt"/>
                <a:cs typeface="+mn-lt"/>
              </a:rPr>
              <a:t>If the number of input features is three, then the hyperplane becomes a 2-D plane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74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D460-BAE5-77CC-1F45-E87A9AAB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630D-9784-7CDD-7457-A4683088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Margin</a:t>
            </a:r>
          </a:p>
          <a:p>
            <a:r>
              <a:rPr lang="en-US" dirty="0">
                <a:ea typeface="+mn-lt"/>
                <a:cs typeface="+mn-lt"/>
              </a:rPr>
              <a:t>it is the distance between the hyperplane and the observations closest to the hyperplane (support vectors)</a:t>
            </a:r>
          </a:p>
          <a:p>
            <a:r>
              <a:rPr lang="en-US" dirty="0">
                <a:ea typeface="+mn-lt"/>
                <a:cs typeface="+mn-lt"/>
              </a:rPr>
              <a:t>In SVM large margin is considered a good margin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Hard Margin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If the training data is linearly separable, </a:t>
            </a:r>
            <a:endParaRPr lang="en-US" dirty="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 can select two parallel hyperplanes that separate the two classes of data</a:t>
            </a:r>
            <a:endParaRPr lang="en-US" dirty="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so that the distance between them is as large as possible</a:t>
            </a:r>
            <a:endParaRPr lang="en-US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0835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4DC0-28C1-6287-06C2-7C05CA6D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DA85-5A01-FB0D-4988-C8499D15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Soft Margin</a:t>
            </a:r>
          </a:p>
          <a:p>
            <a:r>
              <a:rPr lang="en-US" dirty="0">
                <a:ea typeface="+mn-lt"/>
                <a:cs typeface="+mn-lt"/>
              </a:rPr>
              <a:t>As most of the real-world data are not fully linearly separable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we will allow some margin violation to occur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It is better to have a large margin, even though some constraints are violated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Margin violation means choosing a hyperplane, which can allow some data points to stay in either the incorrect side of the hyperplane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024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EC9-3110-B3E3-70B4-F13B45C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37B286-5090-428C-8AC5-23DF9BE2F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528" y="2018990"/>
            <a:ext cx="8410754" cy="4137134"/>
          </a:xfrm>
        </p:spPr>
      </p:pic>
    </p:spTree>
    <p:extLst>
      <p:ext uri="{BB962C8B-B14F-4D97-AF65-F5344CB8AC3E}">
        <p14:creationId xmlns:p14="http://schemas.microsoft.com/office/powerpoint/2010/main" val="111021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FCAD-52CE-0430-3A12-1E8B9E3E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SVM working mechanisms</a:t>
            </a:r>
            <a:endParaRPr lang="en-US" dirty="0"/>
          </a:p>
        </p:txBody>
      </p:sp>
      <p:pic>
        <p:nvPicPr>
          <p:cNvPr id="4" name="Content Placeholder 3" descr="Support Vector Machine Algorithm">
            <a:extLst>
              <a:ext uri="{FF2B5EF4-FFF2-40B4-BE49-F238E27FC236}">
                <a16:creationId xmlns:a16="http://schemas.microsoft.com/office/drawing/2014/main" id="{76336B33-1B0A-BC95-A054-51E529B6F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840" y="1463691"/>
            <a:ext cx="6836433" cy="4557622"/>
          </a:xfrm>
        </p:spPr>
      </p:pic>
    </p:spTree>
    <p:extLst>
      <p:ext uri="{BB962C8B-B14F-4D97-AF65-F5344CB8AC3E}">
        <p14:creationId xmlns:p14="http://schemas.microsoft.com/office/powerpoint/2010/main" val="381386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BB92-994D-BD13-0C7F-A1F805AA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large and large margin&#10;&#10;Description automatically generated">
            <a:extLst>
              <a:ext uri="{FF2B5EF4-FFF2-40B4-BE49-F238E27FC236}">
                <a16:creationId xmlns:a16="http://schemas.microsoft.com/office/drawing/2014/main" id="{58ED6E0A-6555-BCD2-A625-7DCFCCF76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905" y="1825625"/>
            <a:ext cx="8414189" cy="4351338"/>
          </a:xfrm>
        </p:spPr>
      </p:pic>
    </p:spTree>
    <p:extLst>
      <p:ext uri="{BB962C8B-B14F-4D97-AF65-F5344CB8AC3E}">
        <p14:creationId xmlns:p14="http://schemas.microsoft.com/office/powerpoint/2010/main" val="183025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6949">
              <a:lnSpc>
                <a:spcPct val="115000"/>
              </a:lnSpc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Measures the reduction in entropy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indent="-456949">
              <a:lnSpc>
                <a:spcPct val="115000"/>
              </a:lnSpc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Decides which attribute should be selected as the decision node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If S is our total collection, then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Information Gain = Entropy(S) - [(Weighted Avg) * Entropy(each feature)]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61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2D and 3D dimensional space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967" y="1536551"/>
            <a:ext cx="12035365" cy="552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535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F3C2-2BAC-4A8B-9598-B64BEA9A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Support Vector Machines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A7A70-9A23-4843-B86F-4631F3383E64}"/>
              </a:ext>
            </a:extLst>
          </p:cNvPr>
          <p:cNvSpPr txBox="1">
            <a:spLocks/>
          </p:cNvSpPr>
          <p:nvPr/>
        </p:nvSpPr>
        <p:spPr>
          <a:xfrm>
            <a:off x="415600" y="1744345"/>
            <a:ext cx="10515600" cy="435133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55000" lnSpcReduction="20000"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Linear SVM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 a linear decision boundary to separate the data points of different classes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single straight line can entirely divide the data points into their respective classes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Non-Linear SVM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used to classify data when it cannot be separated into two classes by a straight line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using kernel functions, nonlinear SVMs can handle nonlinearly separable data (gaussian kernel, sigmoid &amp; polynomial kernel)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 linear SVM is used to locate a nonlinear decision boundary in this modified space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155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4D90-4749-4DE1-BCE4-070B59C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</a:t>
            </a:r>
          </a:p>
        </p:txBody>
      </p:sp>
      <p:pic>
        <p:nvPicPr>
          <p:cNvPr id="4" name="Content Placeholder 3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2A1E0637-FBB6-4FCE-A66A-19530141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2063591"/>
            <a:ext cx="9755037" cy="399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18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Pros and Cons of SVM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b="1">
                <a:solidFill>
                  <a:srgbClr val="111111"/>
                </a:solidFill>
                <a:highlight>
                  <a:srgbClr val="FFFFFF"/>
                </a:highlight>
              </a:rPr>
              <a:t>Pros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spcBef>
                <a:spcPts val="1200"/>
              </a:spcBef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Accuracy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Works well on smaller cleaner datasets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More efficient on Higher dimensional spaces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b="1">
                <a:solidFill>
                  <a:srgbClr val="111111"/>
                </a:solidFill>
                <a:highlight>
                  <a:srgbClr val="FFFFFF"/>
                </a:highlight>
              </a:rPr>
              <a:t>Cons</a:t>
            </a:r>
            <a:endParaRPr b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spcBef>
                <a:spcPts val="1200"/>
              </a:spcBef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Isn’t suited to larger datasets as the training time with SVMs can be high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846646" marR="67732">
              <a:lnSpc>
                <a:spcPct val="115000"/>
              </a:lnSpc>
              <a:buClr>
                <a:srgbClr val="111111"/>
              </a:buClr>
              <a:buChar char="❖"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Less effective on noisier datasets with overlapping classes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1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/>
              <a:t>Applications of SVM in real life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❖"/>
            </a:pPr>
            <a:r>
              <a:rPr lang="en"/>
              <a:t>Face Detection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Image Classification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Bio-informatics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Text and hypertext categorization</a:t>
            </a:r>
            <a:endParaRPr/>
          </a:p>
          <a:p>
            <a:pPr>
              <a:lnSpc>
                <a:spcPct val="115000"/>
              </a:lnSpc>
              <a:buChar char="❖"/>
            </a:pPr>
            <a:r>
              <a:rPr lang="en"/>
              <a:t>Handwriting Recognition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1782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33B2-1E4C-4693-A5AC-F6118503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AEAD-6B8F-4EBF-A0A5-9A959CC7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79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BEAF-266B-49B8-85BC-AEE84075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744B-B153-490F-A965-D03D61E0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176;p31">
            <a:extLst>
              <a:ext uri="{FF2B5EF4-FFF2-40B4-BE49-F238E27FC236}">
                <a16:creationId xmlns:a16="http://schemas.microsoft.com/office/drawing/2014/main" id="{2C431D89-32FB-4C9C-AD57-53A3EF26C2E2}"/>
              </a:ext>
            </a:extLst>
          </p:cNvPr>
          <p:cNvSpPr txBox="1">
            <a:spLocks/>
          </p:cNvSpPr>
          <p:nvPr/>
        </p:nvSpPr>
        <p:spPr>
          <a:xfrm>
            <a:off x="1198391" y="2083743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Gathering samples into groups of similar samples according to some predefined similarity or dissimilarity measure.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Google Shape;177;p31">
            <a:extLst>
              <a:ext uri="{FF2B5EF4-FFF2-40B4-BE49-F238E27FC236}">
                <a16:creationId xmlns:a16="http://schemas.microsoft.com/office/drawing/2014/main" id="{76EAC69B-ED7A-49BF-B891-0E8AD40AE3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8391" y="3303231"/>
            <a:ext cx="8966899" cy="313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853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4">
            <a:extLst>
              <a:ext uri="{FF2B5EF4-FFF2-40B4-BE49-F238E27FC236}">
                <a16:creationId xmlns:a16="http://schemas.microsoft.com/office/drawing/2014/main" id="{207EC6AA-9463-4E25-8473-B36353795077}"/>
              </a:ext>
            </a:extLst>
          </p:cNvPr>
          <p:cNvSpPr txBox="1">
            <a:spLocks/>
          </p:cNvSpPr>
          <p:nvPr/>
        </p:nvSpPr>
        <p:spPr>
          <a:xfrm>
            <a:off x="1115264" y="1123897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Examples where clustering are used?</a:t>
            </a:r>
          </a:p>
        </p:txBody>
      </p:sp>
      <p:sp>
        <p:nvSpPr>
          <p:cNvPr id="5" name="Google Shape;198;p34">
            <a:extLst>
              <a:ext uri="{FF2B5EF4-FFF2-40B4-BE49-F238E27FC236}">
                <a16:creationId xmlns:a16="http://schemas.microsoft.com/office/drawing/2014/main" id="{FE7574E0-52A7-40CC-90D6-7C8DB51E41D9}"/>
              </a:ext>
            </a:extLst>
          </p:cNvPr>
          <p:cNvSpPr txBox="1">
            <a:spLocks/>
          </p:cNvSpPr>
          <p:nvPr/>
        </p:nvSpPr>
        <p:spPr>
          <a:xfrm>
            <a:off x="1115264" y="1945197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Market segmentation - group customers into different market segments.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Social network analysis - Facebook "</a:t>
            </a:r>
            <a:r>
              <a:rPr lang="en-US" sz="2400" dirty="0" err="1"/>
              <a:t>smartlists</a:t>
            </a:r>
            <a:r>
              <a:rPr lang="en-US" sz="2400" dirty="0"/>
              <a:t>" 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Organizing computer clusters and data centers for network layout and location </a:t>
            </a:r>
          </a:p>
          <a:p>
            <a:pPr marL="457200" indent="-381000">
              <a:spcBef>
                <a:spcPts val="0"/>
              </a:spcBef>
              <a:buSzPts val="2400"/>
              <a:buFont typeface="Arial" panose="020B0604020202020204" pitchFamily="34" charset="0"/>
              <a:buChar char="●"/>
            </a:pPr>
            <a:r>
              <a:rPr lang="en-US" sz="2400" dirty="0"/>
              <a:t>Astronomical data analysis - Understanding galaxy formation</a:t>
            </a:r>
          </a:p>
        </p:txBody>
      </p:sp>
    </p:spTree>
    <p:extLst>
      <p:ext uri="{BB962C8B-B14F-4D97-AF65-F5344CB8AC3E}">
        <p14:creationId xmlns:p14="http://schemas.microsoft.com/office/powerpoint/2010/main" val="1929038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9;p36">
            <a:extLst>
              <a:ext uri="{FF2B5EF4-FFF2-40B4-BE49-F238E27FC236}">
                <a16:creationId xmlns:a16="http://schemas.microsoft.com/office/drawing/2014/main" id="{5F61AE01-BBDA-4B74-BE14-AFCCEFD1D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7555" y="874516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 Algorithm</a:t>
            </a:r>
            <a:endParaRPr/>
          </a:p>
        </p:txBody>
      </p:sp>
      <p:sp>
        <p:nvSpPr>
          <p:cNvPr id="5" name="Google Shape;210;p36">
            <a:extLst>
              <a:ext uri="{FF2B5EF4-FFF2-40B4-BE49-F238E27FC236}">
                <a16:creationId xmlns:a16="http://schemas.microsoft.com/office/drawing/2014/main" id="{87A395C1-8669-44CA-B11E-8D309376BF28}"/>
              </a:ext>
            </a:extLst>
          </p:cNvPr>
          <p:cNvSpPr txBox="1">
            <a:spLocks/>
          </p:cNvSpPr>
          <p:nvPr/>
        </p:nvSpPr>
        <p:spPr>
          <a:xfrm>
            <a:off x="1087555" y="1695816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Given k, the k-means algorithm works as follows: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1. Choose k (random) data points (seeds) to be the initial centroids, cluster centers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2. Assign each data point to the closest centroid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/>
              <a:t>3. Re-compute the centroids using the current cluster memberships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/>
              <a:t>4. If a convergence criterion is not met, repeat steps 2 and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37">
            <a:extLst>
              <a:ext uri="{FF2B5EF4-FFF2-40B4-BE49-F238E27FC236}">
                <a16:creationId xmlns:a16="http://schemas.microsoft.com/office/drawing/2014/main" id="{F367C0C2-9228-4513-A6E9-8789BEA3E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3300" y="106847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Initialization of Cluster Centers</a:t>
            </a:r>
            <a:endParaRPr dirty="0"/>
          </a:p>
        </p:txBody>
      </p:sp>
      <p:pic>
        <p:nvPicPr>
          <p:cNvPr id="5" name="Google Shape;217;p37">
            <a:extLst>
              <a:ext uri="{FF2B5EF4-FFF2-40B4-BE49-F238E27FC236}">
                <a16:creationId xmlns:a16="http://schemas.microsoft.com/office/drawing/2014/main" id="{3B20CE12-C162-4D96-8F69-10E0D7E713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3300" y="1889779"/>
            <a:ext cx="8475124" cy="387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8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Training data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15680" y="1688640"/>
            <a:ext cx="313440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Computing Entropy for this data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173280"/>
            <a:ext cx="6282240" cy="32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480" y="1740000"/>
            <a:ext cx="4251360" cy="491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564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/>
              <a:t>Determination of Cluster membership for each input</a:t>
            </a:r>
            <a:endParaRPr sz="4000"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814500"/>
            <a:ext cx="11360799" cy="427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Re-estimation of Cluster Centers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1360801" cy="499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 from first iteration</a:t>
            </a: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0948468" cy="48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Result from second Iteration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88434"/>
            <a:ext cx="11360801" cy="5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ACEA-1808-4C0E-825A-CA2C9E96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9106-F1EB-401A-90BE-F8D72303B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392A-E328-45B8-0B82-21EABB71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AF303-F685-69BF-ECDA-368ACBBAF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 refers to the process of reducing the number of random variables under consideration by obtaining a set of principal variables.</a:t>
            </a:r>
          </a:p>
          <a:p>
            <a:r>
              <a:rPr lang="en-US" dirty="0"/>
              <a:t>Importance: It simplifies models, reduces computational cost, and helps in visualizing data.</a:t>
            </a:r>
          </a:p>
        </p:txBody>
      </p:sp>
    </p:spTree>
    <p:extLst>
      <p:ext uri="{BB962C8B-B14F-4D97-AF65-F5344CB8AC3E}">
        <p14:creationId xmlns:p14="http://schemas.microsoft.com/office/powerpoint/2010/main" val="204989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1E72-F75A-386B-2CC6-AD5BCE21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A6955-712D-E95C-065A-6D2359F2F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302" y="1825625"/>
            <a:ext cx="784139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0A0AD-005A-7875-83ED-B91A384E42BA}"/>
              </a:ext>
            </a:extLst>
          </p:cNvPr>
          <p:cNvSpPr txBox="1"/>
          <p:nvPr/>
        </p:nvSpPr>
        <p:spPr>
          <a:xfrm>
            <a:off x="5032076" y="1894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Filter methods, Wrapper methods, Embedded methods.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8D518-2FAA-683A-4306-E4B409628B8E}"/>
              </a:ext>
            </a:extLst>
          </p:cNvPr>
          <p:cNvSpPr txBox="1"/>
          <p:nvPr/>
        </p:nvSpPr>
        <p:spPr>
          <a:xfrm>
            <a:off x="782128" y="5988734"/>
            <a:ext cx="11220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Principal Component Analysis (PCA), Linear Discriminant Analysis (LDA), t-Distributed Stochastic Neighbor Embedding (t-SNE), and Autoencoders.</a:t>
            </a:r>
          </a:p>
        </p:txBody>
      </p:sp>
    </p:spTree>
    <p:extLst>
      <p:ext uri="{BB962C8B-B14F-4D97-AF65-F5344CB8AC3E}">
        <p14:creationId xmlns:p14="http://schemas.microsoft.com/office/powerpoint/2010/main" val="2653131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9B95-A1F9-C51F-163C-A24D4CFF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C545-CA88-922E-57C9-B62B33C7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PCA is a statistical procedure that uses an orthogonal transformation to convert a set of possibly correlated variables into a set of values of linearly uncorrelated variables called principal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PCA transforms data into a new coordinate system where the greatest variance comes to lie on the first coordinates (principal components).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reduce the dimensionality of the data while retaining as much variance as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36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A09F-F65C-E85A-073D-75EC089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C5F6-D2C2-8623-3760-D4D0AF4F9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40FAC-AE4F-0D11-47B9-79FC517F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2" y="470022"/>
            <a:ext cx="7944423" cy="6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4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F4A-EE28-BE7E-218D-565ECE98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F713-9761-86B2-55D0-818D87D1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799ED-D212-5E39-3F2B-D0B8F070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0" y="853237"/>
            <a:ext cx="11018808" cy="49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365760" y="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for outlook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6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20" y="1488000"/>
            <a:ext cx="8751360" cy="517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560" y="942720"/>
            <a:ext cx="3779520" cy="576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744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018-2DA3-5C0B-3A26-E39ABCFB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t-Distributed Stochastic Neighbor Embedding (t-SNE)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ED4C-1BB7-7DA2-A3E9-8BB12930A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t-SNE is a non-linear dimensionality reduction technique that is particularly well suited for embedding high-dimensional data into a space of two or three dimensions for visualization.</a:t>
            </a:r>
          </a:p>
          <a:p>
            <a:r>
              <a:rPr lang="en-US" dirty="0"/>
              <a:t>To preserve the local structure of the data in the low-dimensional space.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9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415680" y="24384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from other attributes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Outlook : 0.247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Temperature : 0.029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Humidity : 0152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</a:pPr>
            <a:r>
              <a:rPr lang="en-US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Windy : 0.048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22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Now our decision tree will build like this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88640"/>
            <a:ext cx="12191520" cy="5169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56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/>
        </p:nvSpPr>
        <p:spPr>
          <a:xfrm>
            <a:off x="415680" y="593280"/>
            <a:ext cx="11360160" cy="94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b="1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Finally, our decision tree will look like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415680" y="1688640"/>
            <a:ext cx="11360160" cy="44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6480"/>
            <a:ext cx="12191520" cy="487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00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1701</Words>
  <Application>Microsoft Office PowerPoint</Application>
  <PresentationFormat>Widescreen</PresentationFormat>
  <Paragraphs>212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Courier New</vt:lpstr>
      <vt:lpstr>Open Sans</vt:lpstr>
      <vt:lpstr>PT Sans Narrow</vt:lpstr>
      <vt:lpstr>source-serif-pro</vt:lpstr>
      <vt:lpstr>Office Theme</vt:lpstr>
      <vt:lpstr>Decision Tree</vt:lpstr>
      <vt:lpstr>Graphical Representation</vt:lpstr>
      <vt:lpstr>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K-Nearest Neighbors </vt:lpstr>
      <vt:lpstr>PowerPoint Presentation</vt:lpstr>
      <vt:lpstr>How KNN works</vt:lpstr>
      <vt:lpstr>Demo</vt:lpstr>
      <vt:lpstr>Naïve Bayes Classifier</vt:lpstr>
      <vt:lpstr>Types of Naïve Bayes Classifier</vt:lpstr>
      <vt:lpstr>How do Naïve bayes Algorithm works?</vt:lpstr>
      <vt:lpstr>PowerPoint Presentation</vt:lpstr>
      <vt:lpstr>Naïve???</vt:lpstr>
      <vt:lpstr>Demo</vt:lpstr>
      <vt:lpstr>Ensemble Methods</vt:lpstr>
      <vt:lpstr>PowerPoint Presentation</vt:lpstr>
      <vt:lpstr>Implementation Steps of Bagging</vt:lpstr>
      <vt:lpstr>Bagging</vt:lpstr>
      <vt:lpstr>PowerPoint Presentation</vt:lpstr>
      <vt:lpstr>Cons</vt:lpstr>
      <vt:lpstr>Boosting</vt:lpstr>
      <vt:lpstr>Implementation Steps of Boosting</vt:lpstr>
      <vt:lpstr>Implementation Steps of Boosting</vt:lpstr>
      <vt:lpstr>Implementation Steps of Boosting</vt:lpstr>
      <vt:lpstr>Boosting</vt:lpstr>
      <vt:lpstr>Differences Figuratively</vt:lpstr>
      <vt:lpstr>Demo</vt:lpstr>
      <vt:lpstr>Terminologies used in SVM</vt:lpstr>
      <vt:lpstr>PowerPoint Presentation</vt:lpstr>
      <vt:lpstr>PowerPoint Presentation</vt:lpstr>
      <vt:lpstr>PowerPoint Presentation</vt:lpstr>
      <vt:lpstr>SVM working mechanisms</vt:lpstr>
      <vt:lpstr>PowerPoint Presentation</vt:lpstr>
      <vt:lpstr>2D and 3D dimensional space</vt:lpstr>
      <vt:lpstr>Types of Support Vector Machines</vt:lpstr>
      <vt:lpstr>Figure</vt:lpstr>
      <vt:lpstr>Pros and Cons of SVM</vt:lpstr>
      <vt:lpstr>Applications of SVM in real life</vt:lpstr>
      <vt:lpstr>Demo</vt:lpstr>
      <vt:lpstr>Clustering</vt:lpstr>
      <vt:lpstr>PowerPoint Presentation</vt:lpstr>
      <vt:lpstr>K means Clustering Algorithm</vt:lpstr>
      <vt:lpstr>Random Initialization of Cluster Centers</vt:lpstr>
      <vt:lpstr>Determination of Cluster membership for each input</vt:lpstr>
      <vt:lpstr>Re-estimation of Cluster Centers</vt:lpstr>
      <vt:lpstr>Result from first iteration</vt:lpstr>
      <vt:lpstr>Result from second Iteration</vt:lpstr>
      <vt:lpstr>Demo</vt:lpstr>
      <vt:lpstr>Dimensionality Reduction</vt:lpstr>
      <vt:lpstr>Dimensionality Reduction</vt:lpstr>
      <vt:lpstr>Principal Component Analysis (PCA) </vt:lpstr>
      <vt:lpstr>PowerPoint Presentation</vt:lpstr>
      <vt:lpstr>PowerPoint Presentation</vt:lpstr>
      <vt:lpstr>t-Distributed Stochastic Neighbor Embedding (t-SNE)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Bibek  Thapa</dc:creator>
  <cp:lastModifiedBy>Bibek  Thapa</cp:lastModifiedBy>
  <cp:revision>18</cp:revision>
  <dcterms:created xsi:type="dcterms:W3CDTF">2024-04-27T06:43:11Z</dcterms:created>
  <dcterms:modified xsi:type="dcterms:W3CDTF">2024-08-25T04:04:17Z</dcterms:modified>
</cp:coreProperties>
</file>